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21"/>
  </p:notesMasterIdLst>
  <p:sldIdLst>
    <p:sldId id="257" r:id="rId5"/>
    <p:sldId id="273"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949872-29A5-4AC5-BAAB-3826E3CCBF26}">
          <p14:sldIdLst>
            <p14:sldId id="257"/>
            <p14:sldId id="273"/>
            <p14:sldId id="259"/>
            <p14:sldId id="260"/>
            <p14:sldId id="261"/>
            <p14:sldId id="262"/>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732" autoAdjust="0"/>
  </p:normalViewPr>
  <p:slideViewPr>
    <p:cSldViewPr snapToGrid="0">
      <p:cViewPr varScale="1">
        <p:scale>
          <a:sx n="63" d="100"/>
          <a:sy n="63" d="100"/>
        </p:scale>
        <p:origin x="14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1B177-FAB4-4C73-9EA7-F2C2BB98D79D}"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C537-783D-4BAD-A230-689D4DF47678}" type="slidenum">
              <a:rPr lang="en-US" smtClean="0"/>
              <a:t>‹#›</a:t>
            </a:fld>
            <a:endParaRPr lang="en-US"/>
          </a:p>
        </p:txBody>
      </p:sp>
    </p:spTree>
    <p:extLst>
      <p:ext uri="{BB962C8B-B14F-4D97-AF65-F5344CB8AC3E}">
        <p14:creationId xmlns:p14="http://schemas.microsoft.com/office/powerpoint/2010/main" val="368361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Computer vision is a field that includes methods for acquiring, processing, analyzing, and understanding images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Known as Image analysis, Scene Analysis, Image Understanding duplicate the abilities of human vision by electronically perceiving and understanding an image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Theory for building artificial systems that obtain information from images.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Image data can take many forms, such as a video sequence, depth images, views from multiple cameras, medical scanner, satellite sensors etc.</a:t>
            </a:r>
          </a:p>
          <a:p>
            <a:endParaRPr lang="en-US" dirty="0"/>
          </a:p>
        </p:txBody>
      </p:sp>
      <p:sp>
        <p:nvSpPr>
          <p:cNvPr id="4" name="Slide Number Placeholder 3"/>
          <p:cNvSpPr>
            <a:spLocks noGrp="1"/>
          </p:cNvSpPr>
          <p:nvPr>
            <p:ph type="sldNum" sz="quarter" idx="5"/>
          </p:nvPr>
        </p:nvSpPr>
        <p:spPr/>
        <p:txBody>
          <a:bodyPr/>
          <a:lstStyle/>
          <a:p>
            <a:fld id="{4D2BC537-783D-4BAD-A230-689D4DF47678}" type="slidenum">
              <a:rPr lang="en-US" smtClean="0"/>
              <a:t>3</a:t>
            </a:fld>
            <a:endParaRPr lang="en-US"/>
          </a:p>
        </p:txBody>
      </p:sp>
    </p:spTree>
    <p:extLst>
      <p:ext uri="{BB962C8B-B14F-4D97-AF65-F5344CB8AC3E}">
        <p14:creationId xmlns:p14="http://schemas.microsoft.com/office/powerpoint/2010/main" val="291781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 Controlling processes: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Automating and monitoring industrial processes using visual feedback.</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2. Navigation: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Guiding autonomous vehicles and robots by interpreting visual data.</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3. Detecting events: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Identifying and responding to specific occurrences in video feeds, like security breaches.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4. Organizing information: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Sorting and categorizing visual data, such as in image and video databases.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5. Modeling objects or environments: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Creating 3D models of physical spaces and objects from images or videos.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6. Interaction: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Enhancing human-computer interaction through gestures, facial recognition, and eye tracking.</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7. Automatic inspection: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Checking products for defects in manufacturing using automated visual inspection systems.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8. Much more: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Extending to various fields like healthcare, agriculture, and entertainment with diverse applications.</a:t>
            </a:r>
          </a:p>
          <a:p>
            <a:endParaRPr lang="en-US" dirty="0"/>
          </a:p>
        </p:txBody>
      </p:sp>
      <p:sp>
        <p:nvSpPr>
          <p:cNvPr id="4" name="Slide Number Placeholder 3"/>
          <p:cNvSpPr>
            <a:spLocks noGrp="1"/>
          </p:cNvSpPr>
          <p:nvPr>
            <p:ph type="sldNum" sz="quarter" idx="5"/>
          </p:nvPr>
        </p:nvSpPr>
        <p:spPr/>
        <p:txBody>
          <a:bodyPr/>
          <a:lstStyle/>
          <a:p>
            <a:fld id="{4D2BC537-783D-4BAD-A230-689D4DF47678}" type="slidenum">
              <a:rPr lang="en-US" smtClean="0"/>
              <a:t>8</a:t>
            </a:fld>
            <a:endParaRPr lang="en-US"/>
          </a:p>
        </p:txBody>
      </p:sp>
    </p:spTree>
    <p:extLst>
      <p:ext uri="{BB962C8B-B14F-4D97-AF65-F5344CB8AC3E}">
        <p14:creationId xmlns:p14="http://schemas.microsoft.com/office/powerpoint/2010/main" val="182828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Optical Character Recognition (OCR) is a technology that converts different types of documents, such as scanned paper documents, PDFs, or images captured by a digital camera, into editable and searchable data.</a:t>
            </a:r>
          </a:p>
          <a:p>
            <a:endParaRPr lang="en-US" dirty="0"/>
          </a:p>
          <a:p>
            <a:endParaRPr lang="en-US" dirty="0"/>
          </a:p>
        </p:txBody>
      </p:sp>
      <p:sp>
        <p:nvSpPr>
          <p:cNvPr id="4" name="Slide Number Placeholder 3"/>
          <p:cNvSpPr>
            <a:spLocks noGrp="1"/>
          </p:cNvSpPr>
          <p:nvPr>
            <p:ph type="sldNum" sz="quarter" idx="5"/>
          </p:nvPr>
        </p:nvSpPr>
        <p:spPr/>
        <p:txBody>
          <a:bodyPr/>
          <a:lstStyle/>
          <a:p>
            <a:fld id="{4D2BC537-783D-4BAD-A230-689D4DF47678}" type="slidenum">
              <a:rPr lang="en-US" smtClean="0"/>
              <a:t>9</a:t>
            </a:fld>
            <a:endParaRPr lang="en-US"/>
          </a:p>
        </p:txBody>
      </p:sp>
    </p:spTree>
    <p:extLst>
      <p:ext uri="{BB962C8B-B14F-4D97-AF65-F5344CB8AC3E}">
        <p14:creationId xmlns:p14="http://schemas.microsoft.com/office/powerpoint/2010/main" val="9261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2BC537-783D-4BAD-A230-689D4DF47678}" type="slidenum">
              <a:rPr lang="en-US" smtClean="0"/>
              <a:t>10</a:t>
            </a:fld>
            <a:endParaRPr lang="en-US"/>
          </a:p>
        </p:txBody>
      </p:sp>
    </p:spTree>
    <p:extLst>
      <p:ext uri="{BB962C8B-B14F-4D97-AF65-F5344CB8AC3E}">
        <p14:creationId xmlns:p14="http://schemas.microsoft.com/office/powerpoint/2010/main" val="211679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High-resolution satellite image interpretation involves analyzing detailed images of the Earth's surface to identify and classify different land uses and features, such as vegetation, water bodies, and urban areas. This process supports applications in urban planning, agriculture, environmental management, and disaster response.</a:t>
            </a:r>
          </a:p>
        </p:txBody>
      </p:sp>
      <p:sp>
        <p:nvSpPr>
          <p:cNvPr id="4" name="Slide Number Placeholder 3"/>
          <p:cNvSpPr>
            <a:spLocks noGrp="1"/>
          </p:cNvSpPr>
          <p:nvPr>
            <p:ph type="sldNum" sz="quarter" idx="5"/>
          </p:nvPr>
        </p:nvSpPr>
        <p:spPr/>
        <p:txBody>
          <a:bodyPr/>
          <a:lstStyle/>
          <a:p>
            <a:fld id="{4D2BC537-783D-4BAD-A230-689D4DF47678}" type="slidenum">
              <a:rPr lang="en-US" smtClean="0"/>
              <a:t>11</a:t>
            </a:fld>
            <a:endParaRPr lang="en-US"/>
          </a:p>
        </p:txBody>
      </p:sp>
    </p:spTree>
    <p:extLst>
      <p:ext uri="{BB962C8B-B14F-4D97-AF65-F5344CB8AC3E}">
        <p14:creationId xmlns:p14="http://schemas.microsoft.com/office/powerpoint/2010/main" val="4262342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monitoring in computer vision uses cameras and algorithms to analyze real-time video footage, detecting and tracking vehicles to manage traffic flow, identify congestion, and enhance road safety. This technology helps in optimizing traffic signals, reducing accidents, and improving urban mobility.</a:t>
            </a:r>
          </a:p>
        </p:txBody>
      </p:sp>
      <p:sp>
        <p:nvSpPr>
          <p:cNvPr id="4" name="Slide Number Placeholder 3"/>
          <p:cNvSpPr>
            <a:spLocks noGrp="1"/>
          </p:cNvSpPr>
          <p:nvPr>
            <p:ph type="sldNum" sz="quarter" idx="5"/>
          </p:nvPr>
        </p:nvSpPr>
        <p:spPr/>
        <p:txBody>
          <a:bodyPr/>
          <a:lstStyle/>
          <a:p>
            <a:fld id="{4D2BC537-783D-4BAD-A230-689D4DF47678}" type="slidenum">
              <a:rPr lang="en-US" smtClean="0"/>
              <a:t>12</a:t>
            </a:fld>
            <a:endParaRPr lang="en-US"/>
          </a:p>
        </p:txBody>
      </p:sp>
    </p:spTree>
    <p:extLst>
      <p:ext uri="{BB962C8B-B14F-4D97-AF65-F5344CB8AC3E}">
        <p14:creationId xmlns:p14="http://schemas.microsoft.com/office/powerpoint/2010/main" val="114227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recognition in computer vision involves detecting, extracting features, and comparing facial patterns to identify or verify individuals, crucial for applications like security and authentication.</a:t>
            </a:r>
          </a:p>
        </p:txBody>
      </p:sp>
      <p:sp>
        <p:nvSpPr>
          <p:cNvPr id="4" name="Slide Number Placeholder 3"/>
          <p:cNvSpPr>
            <a:spLocks noGrp="1"/>
          </p:cNvSpPr>
          <p:nvPr>
            <p:ph type="sldNum" sz="quarter" idx="5"/>
          </p:nvPr>
        </p:nvSpPr>
        <p:spPr/>
        <p:txBody>
          <a:bodyPr/>
          <a:lstStyle/>
          <a:p>
            <a:fld id="{4D2BC537-783D-4BAD-A230-689D4DF47678}" type="slidenum">
              <a:rPr lang="en-US" smtClean="0"/>
              <a:t>13</a:t>
            </a:fld>
            <a:endParaRPr lang="en-US"/>
          </a:p>
        </p:txBody>
      </p:sp>
    </p:spTree>
    <p:extLst>
      <p:ext uri="{BB962C8B-B14F-4D97-AF65-F5344CB8AC3E}">
        <p14:creationId xmlns:p14="http://schemas.microsoft.com/office/powerpoint/2010/main" val="48225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Image Classification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ResNet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(Residual Networks): Pre-trained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ResNet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models can be fine-tuned for specific image classification tasks, such as identifying different types of animals or detecting specific objects in images.</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VGGNet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model can be adapted to classify images into various categories by fine-tuning it on a smaller, domain-specific dataset.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Object Detection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YOLO (You Only Look Once): YOLO is a pre-trained model used for real-time object detection. It can be fine-tuned to detect specific objects in various environments.</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Faster R-CNN: This model can be adapted for detecting and localizing objects in images, which is useful in applications like autonomous driving and surveillance.</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Image Segmentation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U-Net: A pre-trained U-Net model can be fine-tuned for tasks like medical image segmentation, where it is used to delineate boundaries of organs or tumors in medical scans.</a:t>
            </a:r>
          </a:p>
          <a:p>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DeepLab</a:t>
            </a:r>
            <a:r>
              <a:rPr lang="en-US" sz="1800" dirty="0">
                <a:effectLst/>
                <a:latin typeface="Aptos" panose="020B0004020202020204" pitchFamily="34" charset="0"/>
                <a:ea typeface="Aptos" panose="020B0004020202020204" pitchFamily="34" charset="0"/>
                <a:cs typeface="Times New Roman" panose="02020603050405020304" pitchFamily="18" charset="0"/>
              </a:rPr>
              <a:t>: This model can be adapted for semantic segmentation, where each pixel in an image is classified into a category, useful in applications like scene understanding and autonomous driving.</a:t>
            </a:r>
            <a:endParaRPr lang="en-US" dirty="0"/>
          </a:p>
        </p:txBody>
      </p:sp>
      <p:sp>
        <p:nvSpPr>
          <p:cNvPr id="4" name="Slide Number Placeholder 3"/>
          <p:cNvSpPr>
            <a:spLocks noGrp="1"/>
          </p:cNvSpPr>
          <p:nvPr>
            <p:ph type="sldNum" sz="quarter" idx="5"/>
          </p:nvPr>
        </p:nvSpPr>
        <p:spPr/>
        <p:txBody>
          <a:bodyPr/>
          <a:lstStyle/>
          <a:p>
            <a:fld id="{4D2BC537-783D-4BAD-A230-689D4DF47678}" type="slidenum">
              <a:rPr lang="en-US" smtClean="0"/>
              <a:t>15</a:t>
            </a:fld>
            <a:endParaRPr lang="en-US"/>
          </a:p>
        </p:txBody>
      </p:sp>
    </p:spTree>
    <p:extLst>
      <p:ext uri="{BB962C8B-B14F-4D97-AF65-F5344CB8AC3E}">
        <p14:creationId xmlns:p14="http://schemas.microsoft.com/office/powerpoint/2010/main" val="369532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helps computers see and understand images. It's used for things like recognizing objects in photos and videos. This technology is important in many areas, from security cameras to medical scans, because it helps computers interpret what they see, just like humans do.</a:t>
            </a:r>
          </a:p>
        </p:txBody>
      </p:sp>
      <p:sp>
        <p:nvSpPr>
          <p:cNvPr id="4" name="Slide Number Placeholder 3"/>
          <p:cNvSpPr>
            <a:spLocks noGrp="1"/>
          </p:cNvSpPr>
          <p:nvPr>
            <p:ph type="sldNum" sz="quarter" idx="5"/>
          </p:nvPr>
        </p:nvSpPr>
        <p:spPr/>
        <p:txBody>
          <a:bodyPr/>
          <a:lstStyle/>
          <a:p>
            <a:fld id="{4D2BC537-783D-4BAD-A230-689D4DF47678}" type="slidenum">
              <a:rPr lang="en-US" smtClean="0"/>
              <a:t>16</a:t>
            </a:fld>
            <a:endParaRPr lang="en-US"/>
          </a:p>
        </p:txBody>
      </p:sp>
    </p:spTree>
    <p:extLst>
      <p:ext uri="{BB962C8B-B14F-4D97-AF65-F5344CB8AC3E}">
        <p14:creationId xmlns:p14="http://schemas.microsoft.com/office/powerpoint/2010/main" val="367803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Computer Vision</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Presented by: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0E6C-B592-3675-348C-898492802ECD}"/>
              </a:ext>
            </a:extLst>
          </p:cNvPr>
          <p:cNvSpPr>
            <a:spLocks noGrp="1"/>
          </p:cNvSpPr>
          <p:nvPr>
            <p:ph type="title"/>
          </p:nvPr>
        </p:nvSpPr>
        <p:spPr/>
        <p:txBody>
          <a:bodyPr/>
          <a:lstStyle/>
          <a:p>
            <a:r>
              <a:rPr lang="en-US" dirty="0"/>
              <a:t>Target Recognition </a:t>
            </a:r>
          </a:p>
        </p:txBody>
      </p:sp>
      <p:pic>
        <p:nvPicPr>
          <p:cNvPr id="5" name="Picture 4">
            <a:extLst>
              <a:ext uri="{FF2B5EF4-FFF2-40B4-BE49-F238E27FC236}">
                <a16:creationId xmlns:a16="http://schemas.microsoft.com/office/drawing/2014/main" id="{D9FD32EE-3665-4325-90BE-607A70FBECB8}"/>
              </a:ext>
            </a:extLst>
          </p:cNvPr>
          <p:cNvPicPr>
            <a:picLocks noChangeAspect="1"/>
          </p:cNvPicPr>
          <p:nvPr/>
        </p:nvPicPr>
        <p:blipFill>
          <a:blip r:embed="rId3"/>
          <a:stretch>
            <a:fillRect/>
          </a:stretch>
        </p:blipFill>
        <p:spPr>
          <a:xfrm>
            <a:off x="1851097" y="2547489"/>
            <a:ext cx="2219635" cy="2248214"/>
          </a:xfrm>
          <a:prstGeom prst="rect">
            <a:avLst/>
          </a:prstGeom>
        </p:spPr>
      </p:pic>
      <p:pic>
        <p:nvPicPr>
          <p:cNvPr id="7" name="Picture 6">
            <a:extLst>
              <a:ext uri="{FF2B5EF4-FFF2-40B4-BE49-F238E27FC236}">
                <a16:creationId xmlns:a16="http://schemas.microsoft.com/office/drawing/2014/main" id="{D2E97EE6-83F3-C803-8624-8D217D158773}"/>
              </a:ext>
            </a:extLst>
          </p:cNvPr>
          <p:cNvPicPr>
            <a:picLocks noChangeAspect="1"/>
          </p:cNvPicPr>
          <p:nvPr/>
        </p:nvPicPr>
        <p:blipFill>
          <a:blip r:embed="rId4"/>
          <a:stretch>
            <a:fillRect/>
          </a:stretch>
        </p:blipFill>
        <p:spPr>
          <a:xfrm>
            <a:off x="6096000" y="2533199"/>
            <a:ext cx="2257740" cy="2276793"/>
          </a:xfrm>
          <a:prstGeom prst="rect">
            <a:avLst/>
          </a:prstGeom>
        </p:spPr>
      </p:pic>
    </p:spTree>
    <p:extLst>
      <p:ext uri="{BB962C8B-B14F-4D97-AF65-F5344CB8AC3E}">
        <p14:creationId xmlns:p14="http://schemas.microsoft.com/office/powerpoint/2010/main" val="3353548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E5C6-234F-9B41-5602-9B2305FF9C45}"/>
              </a:ext>
            </a:extLst>
          </p:cNvPr>
          <p:cNvSpPr>
            <a:spLocks noGrp="1"/>
          </p:cNvSpPr>
          <p:nvPr>
            <p:ph type="title"/>
          </p:nvPr>
        </p:nvSpPr>
        <p:spPr/>
        <p:txBody>
          <a:bodyPr/>
          <a:lstStyle/>
          <a:p>
            <a:r>
              <a:rPr lang="en-US" dirty="0"/>
              <a:t>Interpretation of High-Resolution Satellite Images</a:t>
            </a:r>
          </a:p>
        </p:txBody>
      </p:sp>
      <p:pic>
        <p:nvPicPr>
          <p:cNvPr id="5" name="Picture 4">
            <a:extLst>
              <a:ext uri="{FF2B5EF4-FFF2-40B4-BE49-F238E27FC236}">
                <a16:creationId xmlns:a16="http://schemas.microsoft.com/office/drawing/2014/main" id="{513F202A-67ED-54F0-2C6B-E1A2BF8FC55F}"/>
              </a:ext>
            </a:extLst>
          </p:cNvPr>
          <p:cNvPicPr>
            <a:picLocks noChangeAspect="1"/>
          </p:cNvPicPr>
          <p:nvPr/>
        </p:nvPicPr>
        <p:blipFill>
          <a:blip r:embed="rId3"/>
          <a:stretch>
            <a:fillRect/>
          </a:stretch>
        </p:blipFill>
        <p:spPr>
          <a:xfrm>
            <a:off x="4035450" y="2303103"/>
            <a:ext cx="4182059" cy="3324689"/>
          </a:xfrm>
          <a:prstGeom prst="rect">
            <a:avLst/>
          </a:prstGeom>
        </p:spPr>
      </p:pic>
    </p:spTree>
    <p:extLst>
      <p:ext uri="{BB962C8B-B14F-4D97-AF65-F5344CB8AC3E}">
        <p14:creationId xmlns:p14="http://schemas.microsoft.com/office/powerpoint/2010/main" val="123222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7413-97B6-81C4-006E-F0AA35CA8BB2}"/>
              </a:ext>
            </a:extLst>
          </p:cNvPr>
          <p:cNvSpPr>
            <a:spLocks noGrp="1"/>
          </p:cNvSpPr>
          <p:nvPr>
            <p:ph type="title"/>
          </p:nvPr>
        </p:nvSpPr>
        <p:spPr/>
        <p:txBody>
          <a:bodyPr/>
          <a:lstStyle/>
          <a:p>
            <a:r>
              <a:rPr lang="en-US" dirty="0"/>
              <a:t>Traffic Monitoring </a:t>
            </a:r>
          </a:p>
        </p:txBody>
      </p:sp>
      <p:pic>
        <p:nvPicPr>
          <p:cNvPr id="5" name="Picture 4">
            <a:extLst>
              <a:ext uri="{FF2B5EF4-FFF2-40B4-BE49-F238E27FC236}">
                <a16:creationId xmlns:a16="http://schemas.microsoft.com/office/drawing/2014/main" id="{DC4B0F3E-E7F2-F4D3-5715-5F2D4E474EED}"/>
              </a:ext>
            </a:extLst>
          </p:cNvPr>
          <p:cNvPicPr>
            <a:picLocks noChangeAspect="1"/>
          </p:cNvPicPr>
          <p:nvPr/>
        </p:nvPicPr>
        <p:blipFill>
          <a:blip r:embed="rId3"/>
          <a:stretch>
            <a:fillRect/>
          </a:stretch>
        </p:blipFill>
        <p:spPr>
          <a:xfrm>
            <a:off x="1254209" y="2369262"/>
            <a:ext cx="3343742" cy="2534004"/>
          </a:xfrm>
          <a:prstGeom prst="rect">
            <a:avLst/>
          </a:prstGeom>
        </p:spPr>
      </p:pic>
      <p:pic>
        <p:nvPicPr>
          <p:cNvPr id="7" name="Picture 6">
            <a:extLst>
              <a:ext uri="{FF2B5EF4-FFF2-40B4-BE49-F238E27FC236}">
                <a16:creationId xmlns:a16="http://schemas.microsoft.com/office/drawing/2014/main" id="{18D44716-C7DB-76A3-777B-3315182AABE4}"/>
              </a:ext>
            </a:extLst>
          </p:cNvPr>
          <p:cNvPicPr>
            <a:picLocks noChangeAspect="1"/>
          </p:cNvPicPr>
          <p:nvPr/>
        </p:nvPicPr>
        <p:blipFill>
          <a:blip r:embed="rId4"/>
          <a:stretch>
            <a:fillRect/>
          </a:stretch>
        </p:blipFill>
        <p:spPr>
          <a:xfrm>
            <a:off x="6132576" y="2369262"/>
            <a:ext cx="3029373" cy="2543530"/>
          </a:xfrm>
          <a:prstGeom prst="rect">
            <a:avLst/>
          </a:prstGeom>
        </p:spPr>
      </p:pic>
    </p:spTree>
    <p:extLst>
      <p:ext uri="{BB962C8B-B14F-4D97-AF65-F5344CB8AC3E}">
        <p14:creationId xmlns:p14="http://schemas.microsoft.com/office/powerpoint/2010/main" val="1131545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CD60-F6D8-630D-77A0-EC81F0507A82}"/>
              </a:ext>
            </a:extLst>
          </p:cNvPr>
          <p:cNvSpPr>
            <a:spLocks noGrp="1"/>
          </p:cNvSpPr>
          <p:nvPr>
            <p:ph type="title"/>
          </p:nvPr>
        </p:nvSpPr>
        <p:spPr/>
        <p:txBody>
          <a:bodyPr/>
          <a:lstStyle/>
          <a:p>
            <a:r>
              <a:rPr lang="en-US" dirty="0"/>
              <a:t>Face Detection</a:t>
            </a:r>
          </a:p>
        </p:txBody>
      </p:sp>
      <p:pic>
        <p:nvPicPr>
          <p:cNvPr id="5" name="Picture 4">
            <a:extLst>
              <a:ext uri="{FF2B5EF4-FFF2-40B4-BE49-F238E27FC236}">
                <a16:creationId xmlns:a16="http://schemas.microsoft.com/office/drawing/2014/main" id="{E4595670-E7A5-10FC-3883-260E61A592D1}"/>
              </a:ext>
            </a:extLst>
          </p:cNvPr>
          <p:cNvPicPr>
            <a:picLocks noChangeAspect="1"/>
          </p:cNvPicPr>
          <p:nvPr/>
        </p:nvPicPr>
        <p:blipFill>
          <a:blip r:embed="rId3"/>
          <a:stretch>
            <a:fillRect/>
          </a:stretch>
        </p:blipFill>
        <p:spPr>
          <a:xfrm>
            <a:off x="2655115" y="2239260"/>
            <a:ext cx="6516009" cy="3696216"/>
          </a:xfrm>
          <a:prstGeom prst="rect">
            <a:avLst/>
          </a:prstGeom>
        </p:spPr>
      </p:pic>
    </p:spTree>
    <p:extLst>
      <p:ext uri="{BB962C8B-B14F-4D97-AF65-F5344CB8AC3E}">
        <p14:creationId xmlns:p14="http://schemas.microsoft.com/office/powerpoint/2010/main" val="173610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BE63-7924-B622-BCC9-F21DB50985FE}"/>
              </a:ext>
            </a:extLst>
          </p:cNvPr>
          <p:cNvSpPr>
            <a:spLocks noGrp="1"/>
          </p:cNvSpPr>
          <p:nvPr>
            <p:ph type="title"/>
          </p:nvPr>
        </p:nvSpPr>
        <p:spPr/>
        <p:txBody>
          <a:bodyPr/>
          <a:lstStyle/>
          <a:p>
            <a:r>
              <a:rPr lang="en-US" dirty="0"/>
              <a:t>Sports</a:t>
            </a:r>
          </a:p>
        </p:txBody>
      </p:sp>
      <p:pic>
        <p:nvPicPr>
          <p:cNvPr id="5" name="Picture 4">
            <a:extLst>
              <a:ext uri="{FF2B5EF4-FFF2-40B4-BE49-F238E27FC236}">
                <a16:creationId xmlns:a16="http://schemas.microsoft.com/office/drawing/2014/main" id="{27D712EF-A6A5-7FF7-E372-E5ACC93FD40A}"/>
              </a:ext>
            </a:extLst>
          </p:cNvPr>
          <p:cNvPicPr>
            <a:picLocks noChangeAspect="1"/>
          </p:cNvPicPr>
          <p:nvPr/>
        </p:nvPicPr>
        <p:blipFill>
          <a:blip r:embed="rId2"/>
          <a:stretch>
            <a:fillRect/>
          </a:stretch>
        </p:blipFill>
        <p:spPr>
          <a:xfrm>
            <a:off x="3731415" y="2069490"/>
            <a:ext cx="4143953" cy="4182059"/>
          </a:xfrm>
          <a:prstGeom prst="rect">
            <a:avLst/>
          </a:prstGeom>
        </p:spPr>
      </p:pic>
    </p:spTree>
    <p:extLst>
      <p:ext uri="{BB962C8B-B14F-4D97-AF65-F5344CB8AC3E}">
        <p14:creationId xmlns:p14="http://schemas.microsoft.com/office/powerpoint/2010/main" val="3704826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765B-BD1A-2470-B7C3-719BF833C61E}"/>
              </a:ext>
            </a:extLst>
          </p:cNvPr>
          <p:cNvSpPr>
            <a:spLocks noGrp="1"/>
          </p:cNvSpPr>
          <p:nvPr>
            <p:ph type="title"/>
          </p:nvPr>
        </p:nvSpPr>
        <p:spPr/>
        <p:txBody>
          <a:bodyPr/>
          <a:lstStyle/>
          <a:p>
            <a:r>
              <a:rPr lang="en-US" dirty="0"/>
              <a:t>Some Models Computer Vision</a:t>
            </a:r>
          </a:p>
        </p:txBody>
      </p:sp>
      <p:sp>
        <p:nvSpPr>
          <p:cNvPr id="3" name="Content Placeholder 2">
            <a:extLst>
              <a:ext uri="{FF2B5EF4-FFF2-40B4-BE49-F238E27FC236}">
                <a16:creationId xmlns:a16="http://schemas.microsoft.com/office/drawing/2014/main" id="{C5B5A1BA-7C65-570A-56AD-E06B442E9797}"/>
              </a:ext>
            </a:extLst>
          </p:cNvPr>
          <p:cNvSpPr>
            <a:spLocks noGrp="1"/>
          </p:cNvSpPr>
          <p:nvPr>
            <p:ph idx="1"/>
          </p:nvPr>
        </p:nvSpPr>
        <p:spPr/>
        <p:txBody>
          <a:bodyPr/>
          <a:lstStyle/>
          <a:p>
            <a:r>
              <a:rPr lang="en-US" dirty="0"/>
              <a:t>Image Classification</a:t>
            </a:r>
          </a:p>
          <a:p>
            <a:pPr lvl="1">
              <a:buFont typeface="Wingdings" panose="05000000000000000000" pitchFamily="2" charset="2"/>
              <a:buChar char="q"/>
            </a:pPr>
            <a:r>
              <a:rPr lang="en-US" dirty="0" err="1"/>
              <a:t>ResNet</a:t>
            </a:r>
            <a:r>
              <a:rPr lang="en-US" dirty="0"/>
              <a:t> (Residual Networks)</a:t>
            </a:r>
          </a:p>
          <a:p>
            <a:pPr lvl="1">
              <a:buFont typeface="Wingdings" panose="05000000000000000000" pitchFamily="2" charset="2"/>
              <a:buChar char="q"/>
            </a:pPr>
            <a:r>
              <a:rPr lang="en-US" dirty="0" err="1"/>
              <a:t>VGGNet</a:t>
            </a:r>
            <a:endParaRPr lang="en-US" dirty="0"/>
          </a:p>
          <a:p>
            <a:r>
              <a:rPr lang="en-US" dirty="0"/>
              <a:t>Object Detection</a:t>
            </a:r>
          </a:p>
          <a:p>
            <a:pPr lvl="1">
              <a:buFont typeface="Wingdings" panose="05000000000000000000" pitchFamily="2" charset="2"/>
              <a:buChar char="q"/>
            </a:pPr>
            <a:r>
              <a:rPr lang="en-US" dirty="0"/>
              <a:t>YOLO (You Only Look Once)</a:t>
            </a:r>
          </a:p>
          <a:p>
            <a:pPr lvl="1">
              <a:buFont typeface="Wingdings" panose="05000000000000000000" pitchFamily="2" charset="2"/>
              <a:buChar char="q"/>
            </a:pPr>
            <a:r>
              <a:rPr lang="en-US" dirty="0"/>
              <a:t>Faster R-CNN</a:t>
            </a:r>
          </a:p>
          <a:p>
            <a:r>
              <a:rPr lang="en-US" dirty="0"/>
              <a:t>Image Segmentation</a:t>
            </a:r>
          </a:p>
          <a:p>
            <a:pPr lvl="1">
              <a:buFont typeface="Wingdings" panose="05000000000000000000" pitchFamily="2" charset="2"/>
              <a:buChar char="q"/>
            </a:pPr>
            <a:r>
              <a:rPr lang="en-US" dirty="0"/>
              <a:t>U-Net</a:t>
            </a:r>
          </a:p>
          <a:p>
            <a:pPr lvl="1">
              <a:buFont typeface="Wingdings" panose="05000000000000000000" pitchFamily="2" charset="2"/>
              <a:buChar char="q"/>
            </a:pPr>
            <a:r>
              <a:rPr lang="en-US" dirty="0" err="1"/>
              <a:t>DeepLab</a:t>
            </a:r>
            <a:endParaRPr lang="en-US" dirty="0"/>
          </a:p>
          <a:p>
            <a:endParaRPr lang="en-US" dirty="0"/>
          </a:p>
        </p:txBody>
      </p:sp>
      <p:pic>
        <p:nvPicPr>
          <p:cNvPr id="4" name="Picture 2" descr="Variants of ResNet: A Comparative Analysis | by Nayan Chaure | Apr, 2024 |  Medium">
            <a:extLst>
              <a:ext uri="{FF2B5EF4-FFF2-40B4-BE49-F238E27FC236}">
                <a16:creationId xmlns:a16="http://schemas.microsoft.com/office/drawing/2014/main" id="{70365822-8E0C-CD68-8E62-CEC1A1F12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040" y="2412739"/>
            <a:ext cx="7386320" cy="237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48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04C4-785E-CE88-5E27-600C7AD787B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FD8C64C-B31D-BDBE-E25C-7205B12A0EE2}"/>
              </a:ext>
            </a:extLst>
          </p:cNvPr>
          <p:cNvSpPr>
            <a:spLocks noGrp="1"/>
          </p:cNvSpPr>
          <p:nvPr>
            <p:ph idx="1"/>
          </p:nvPr>
        </p:nvSpPr>
        <p:spPr/>
        <p:txBody>
          <a:bodyPr/>
          <a:lstStyle/>
          <a:p>
            <a:r>
              <a:rPr lang="en-US" dirty="0"/>
              <a:t>Computer vision enables machines to understand and interpret visual information, essential for tasks like image recognition and object detection.</a:t>
            </a:r>
          </a:p>
        </p:txBody>
      </p:sp>
    </p:spTree>
    <p:extLst>
      <p:ext uri="{BB962C8B-B14F-4D97-AF65-F5344CB8AC3E}">
        <p14:creationId xmlns:p14="http://schemas.microsoft.com/office/powerpoint/2010/main" val="60482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4E9D-E88C-869C-562D-8CEADDD3409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7BBFEE9F-1E75-CFF3-87E2-6CDD81DB4E57}"/>
              </a:ext>
            </a:extLst>
          </p:cNvPr>
          <p:cNvSpPr>
            <a:spLocks noGrp="1"/>
          </p:cNvSpPr>
          <p:nvPr>
            <p:ph idx="1"/>
          </p:nvPr>
        </p:nvSpPr>
        <p:spPr/>
        <p:txBody>
          <a:bodyPr/>
          <a:lstStyle/>
          <a:p>
            <a:pPr>
              <a:buFont typeface="Wingdings" panose="05000000000000000000" pitchFamily="2" charset="2"/>
              <a:buChar char="§"/>
            </a:pPr>
            <a:r>
              <a:rPr lang="en-US" dirty="0"/>
              <a:t> Introduction</a:t>
            </a:r>
          </a:p>
          <a:p>
            <a:pPr>
              <a:buFont typeface="Wingdings" panose="05000000000000000000" pitchFamily="2" charset="2"/>
              <a:buChar char="§"/>
            </a:pPr>
            <a:r>
              <a:rPr lang="en-US" dirty="0"/>
              <a:t> Computer vision vs human</a:t>
            </a:r>
          </a:p>
          <a:p>
            <a:pPr>
              <a:buFont typeface="Wingdings" panose="05000000000000000000" pitchFamily="2" charset="2"/>
              <a:buChar char="§"/>
            </a:pPr>
            <a:r>
              <a:rPr lang="en-US" dirty="0"/>
              <a:t> Computer vision system methods</a:t>
            </a:r>
          </a:p>
          <a:p>
            <a:pPr>
              <a:buFont typeface="Wingdings" panose="05000000000000000000" pitchFamily="2" charset="2"/>
              <a:buChar char="§"/>
            </a:pPr>
            <a:r>
              <a:rPr lang="en-US" dirty="0"/>
              <a:t> Recognition Cues</a:t>
            </a:r>
          </a:p>
          <a:p>
            <a:pPr>
              <a:buFont typeface="Wingdings" panose="05000000000000000000" pitchFamily="2" charset="2"/>
              <a:buChar char="§"/>
            </a:pPr>
            <a:r>
              <a:rPr lang="en-US" dirty="0"/>
              <a:t> Mathematics in computer vision</a:t>
            </a:r>
          </a:p>
          <a:p>
            <a:pPr>
              <a:buFont typeface="Wingdings" panose="05000000000000000000" pitchFamily="2" charset="2"/>
              <a:buChar char="§"/>
            </a:pPr>
            <a:r>
              <a:rPr lang="en-US" dirty="0"/>
              <a:t> Computer vision applications</a:t>
            </a:r>
          </a:p>
          <a:p>
            <a:pPr>
              <a:buFont typeface="Wingdings" panose="05000000000000000000" pitchFamily="2" charset="2"/>
              <a:buChar char="§"/>
            </a:pPr>
            <a:r>
              <a:rPr lang="en-US" dirty="0"/>
              <a:t> Some Models Computer Vision</a:t>
            </a:r>
          </a:p>
          <a:p>
            <a:endParaRPr lang="en-US" dirty="0"/>
          </a:p>
          <a:p>
            <a:endParaRPr lang="en-US" dirty="0"/>
          </a:p>
          <a:p>
            <a:endParaRPr lang="en-US" dirty="0"/>
          </a:p>
        </p:txBody>
      </p:sp>
    </p:spTree>
    <p:extLst>
      <p:ext uri="{BB962C8B-B14F-4D97-AF65-F5344CB8AC3E}">
        <p14:creationId xmlns:p14="http://schemas.microsoft.com/office/powerpoint/2010/main" val="177736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38FF-8F77-7B49-31C2-5C5FE73D33E0}"/>
              </a:ext>
            </a:extLst>
          </p:cNvPr>
          <p:cNvSpPr>
            <a:spLocks noGrp="1"/>
          </p:cNvSpPr>
          <p:nvPr>
            <p:ph type="title"/>
          </p:nvPr>
        </p:nvSpPr>
        <p:spPr/>
        <p:txBody>
          <a:bodyPr/>
          <a:lstStyle/>
          <a:p>
            <a:r>
              <a:rPr lang="en-US" dirty="0"/>
              <a:t>What is computer vision?</a:t>
            </a:r>
          </a:p>
        </p:txBody>
      </p:sp>
      <p:sp>
        <p:nvSpPr>
          <p:cNvPr id="3" name="Content Placeholder 2">
            <a:extLst>
              <a:ext uri="{FF2B5EF4-FFF2-40B4-BE49-F238E27FC236}">
                <a16:creationId xmlns:a16="http://schemas.microsoft.com/office/drawing/2014/main" id="{6CC64337-DD56-410C-85DD-C5F7A24119B3}"/>
              </a:ext>
            </a:extLst>
          </p:cNvPr>
          <p:cNvSpPr>
            <a:spLocks noGrp="1"/>
          </p:cNvSpPr>
          <p:nvPr>
            <p:ph idx="1"/>
          </p:nvPr>
        </p:nvSpPr>
        <p:spPr/>
        <p:txBody>
          <a:bodyPr/>
          <a:lstStyle/>
          <a:p>
            <a:pPr>
              <a:buFont typeface="Wingdings" panose="05000000000000000000" pitchFamily="2" charset="2"/>
              <a:buChar char="§"/>
            </a:pPr>
            <a:r>
              <a:rPr lang="en-US" dirty="0"/>
              <a:t> Computer vision is about getting, processing, and understanding images to build systems that can learn from visual data.</a:t>
            </a:r>
          </a:p>
          <a:p>
            <a:pPr>
              <a:buFont typeface="Wingdings" panose="05000000000000000000" pitchFamily="2" charset="2"/>
              <a:buChar char="§"/>
            </a:pPr>
            <a:r>
              <a:rPr lang="en-US" dirty="0"/>
              <a:t> It copies how humans see and understand images, using data from videos, depth images, multiple cameras, medical scans, and satellites.</a:t>
            </a:r>
          </a:p>
        </p:txBody>
      </p:sp>
    </p:spTree>
    <p:extLst>
      <p:ext uri="{BB962C8B-B14F-4D97-AF65-F5344CB8AC3E}">
        <p14:creationId xmlns:p14="http://schemas.microsoft.com/office/powerpoint/2010/main" val="325184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6F6C-6539-234C-E40E-C827437FA053}"/>
              </a:ext>
            </a:extLst>
          </p:cNvPr>
          <p:cNvSpPr>
            <a:spLocks noGrp="1"/>
          </p:cNvSpPr>
          <p:nvPr>
            <p:ph type="title"/>
          </p:nvPr>
        </p:nvSpPr>
        <p:spPr/>
        <p:txBody>
          <a:bodyPr>
            <a:normAutofit/>
          </a:bodyPr>
          <a:lstStyle/>
          <a:p>
            <a:r>
              <a:rPr lang="en-US" sz="4400" dirty="0"/>
              <a:t>Computer Vision Vs Human Vision</a:t>
            </a:r>
          </a:p>
        </p:txBody>
      </p:sp>
      <p:pic>
        <p:nvPicPr>
          <p:cNvPr id="5" name="Content Placeholder 4">
            <a:extLst>
              <a:ext uri="{FF2B5EF4-FFF2-40B4-BE49-F238E27FC236}">
                <a16:creationId xmlns:a16="http://schemas.microsoft.com/office/drawing/2014/main" id="{690DC20F-2936-89C4-94AF-EC3BD5E91D37}"/>
              </a:ext>
            </a:extLst>
          </p:cNvPr>
          <p:cNvPicPr>
            <a:picLocks noGrp="1" noChangeAspect="1"/>
          </p:cNvPicPr>
          <p:nvPr>
            <p:ph idx="1"/>
          </p:nvPr>
        </p:nvPicPr>
        <p:blipFill rotWithShape="1">
          <a:blip r:embed="rId2"/>
          <a:srcRect t="21598"/>
          <a:stretch/>
        </p:blipFill>
        <p:spPr>
          <a:xfrm>
            <a:off x="1921908" y="1954746"/>
            <a:ext cx="8847015" cy="4044837"/>
          </a:xfrm>
        </p:spPr>
      </p:pic>
    </p:spTree>
    <p:extLst>
      <p:ext uri="{BB962C8B-B14F-4D97-AF65-F5344CB8AC3E}">
        <p14:creationId xmlns:p14="http://schemas.microsoft.com/office/powerpoint/2010/main" val="198039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9399-11F3-1275-78C1-E11CC700C4F6}"/>
              </a:ext>
            </a:extLst>
          </p:cNvPr>
          <p:cNvSpPr>
            <a:spLocks noGrp="1"/>
          </p:cNvSpPr>
          <p:nvPr>
            <p:ph type="title"/>
          </p:nvPr>
        </p:nvSpPr>
        <p:spPr/>
        <p:txBody>
          <a:bodyPr/>
          <a:lstStyle/>
          <a:p>
            <a:r>
              <a:rPr lang="en-US" dirty="0"/>
              <a:t>Computer Vision System Methods</a:t>
            </a:r>
          </a:p>
        </p:txBody>
      </p:sp>
      <p:sp>
        <p:nvSpPr>
          <p:cNvPr id="3" name="Content Placeholder 2">
            <a:extLst>
              <a:ext uri="{FF2B5EF4-FFF2-40B4-BE49-F238E27FC236}">
                <a16:creationId xmlns:a16="http://schemas.microsoft.com/office/drawing/2014/main" id="{4E207517-C8F6-B12C-1895-3867EF245D6F}"/>
              </a:ext>
            </a:extLst>
          </p:cNvPr>
          <p:cNvSpPr>
            <a:spLocks noGrp="1"/>
          </p:cNvSpPr>
          <p:nvPr>
            <p:ph idx="1"/>
          </p:nvPr>
        </p:nvSpPr>
        <p:spPr/>
        <p:txBody>
          <a:bodyPr/>
          <a:lstStyle/>
          <a:p>
            <a:pPr>
              <a:buFont typeface="Wingdings" panose="05000000000000000000" pitchFamily="2" charset="2"/>
              <a:buChar char="§"/>
            </a:pPr>
            <a:r>
              <a:rPr lang="en-US" dirty="0"/>
              <a:t> Image acquisition </a:t>
            </a:r>
          </a:p>
          <a:p>
            <a:pPr>
              <a:buFont typeface="Wingdings" panose="05000000000000000000" pitchFamily="2" charset="2"/>
              <a:buChar char="§"/>
            </a:pPr>
            <a:r>
              <a:rPr lang="en-US" dirty="0"/>
              <a:t> Pre-processing</a:t>
            </a:r>
          </a:p>
          <a:p>
            <a:pPr>
              <a:buFont typeface="Wingdings" panose="05000000000000000000" pitchFamily="2" charset="2"/>
              <a:buChar char="§"/>
            </a:pPr>
            <a:r>
              <a:rPr lang="en-US" dirty="0"/>
              <a:t> Feature extraction</a:t>
            </a:r>
          </a:p>
          <a:p>
            <a:pPr>
              <a:buFont typeface="Wingdings" panose="05000000000000000000" pitchFamily="2" charset="2"/>
              <a:buChar char="§"/>
            </a:pPr>
            <a:r>
              <a:rPr lang="en-US" dirty="0"/>
              <a:t> Detection/segmentation</a:t>
            </a:r>
          </a:p>
          <a:p>
            <a:pPr>
              <a:buFont typeface="Wingdings" panose="05000000000000000000" pitchFamily="2" charset="2"/>
              <a:buChar char="§"/>
            </a:pPr>
            <a:r>
              <a:rPr lang="en-US" dirty="0"/>
              <a:t> Recognition an interpretation</a:t>
            </a:r>
          </a:p>
        </p:txBody>
      </p:sp>
      <p:pic>
        <p:nvPicPr>
          <p:cNvPr id="5" name="Picture 4">
            <a:extLst>
              <a:ext uri="{FF2B5EF4-FFF2-40B4-BE49-F238E27FC236}">
                <a16:creationId xmlns:a16="http://schemas.microsoft.com/office/drawing/2014/main" id="{39986CDB-B06A-CE66-D043-05C8A5B77098}"/>
              </a:ext>
            </a:extLst>
          </p:cNvPr>
          <p:cNvPicPr>
            <a:picLocks noChangeAspect="1"/>
          </p:cNvPicPr>
          <p:nvPr/>
        </p:nvPicPr>
        <p:blipFill>
          <a:blip r:embed="rId2"/>
          <a:stretch>
            <a:fillRect/>
          </a:stretch>
        </p:blipFill>
        <p:spPr>
          <a:xfrm>
            <a:off x="5906672" y="2252239"/>
            <a:ext cx="5249008" cy="3286584"/>
          </a:xfrm>
          <a:prstGeom prst="rect">
            <a:avLst/>
          </a:prstGeom>
        </p:spPr>
      </p:pic>
    </p:spTree>
    <p:extLst>
      <p:ext uri="{BB962C8B-B14F-4D97-AF65-F5344CB8AC3E}">
        <p14:creationId xmlns:p14="http://schemas.microsoft.com/office/powerpoint/2010/main" val="302655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CF78-3551-3942-C753-5C908A066EBB}"/>
              </a:ext>
            </a:extLst>
          </p:cNvPr>
          <p:cNvSpPr>
            <a:spLocks noGrp="1"/>
          </p:cNvSpPr>
          <p:nvPr>
            <p:ph type="title"/>
          </p:nvPr>
        </p:nvSpPr>
        <p:spPr/>
        <p:txBody>
          <a:bodyPr/>
          <a:lstStyle/>
          <a:p>
            <a:r>
              <a:rPr lang="en-US" dirty="0"/>
              <a:t>Recognition Cues</a:t>
            </a:r>
          </a:p>
        </p:txBody>
      </p:sp>
      <p:sp>
        <p:nvSpPr>
          <p:cNvPr id="3" name="Content Placeholder 2">
            <a:extLst>
              <a:ext uri="{FF2B5EF4-FFF2-40B4-BE49-F238E27FC236}">
                <a16:creationId xmlns:a16="http://schemas.microsoft.com/office/drawing/2014/main" id="{9E2DE7EA-41E4-23CA-BD56-CD4360CC8D06}"/>
              </a:ext>
            </a:extLst>
          </p:cNvPr>
          <p:cNvSpPr>
            <a:spLocks noGrp="1"/>
          </p:cNvSpPr>
          <p:nvPr>
            <p:ph idx="1"/>
          </p:nvPr>
        </p:nvSpPr>
        <p:spPr/>
        <p:txBody>
          <a:bodyPr/>
          <a:lstStyle/>
          <a:p>
            <a:pPr>
              <a:buFont typeface="Wingdings" panose="05000000000000000000" pitchFamily="2" charset="2"/>
              <a:buChar char="§"/>
            </a:pPr>
            <a:r>
              <a:rPr lang="en-US" dirty="0"/>
              <a:t> Cues</a:t>
            </a:r>
          </a:p>
          <a:p>
            <a:pPr>
              <a:buFont typeface="Wingdings" panose="05000000000000000000" pitchFamily="2" charset="2"/>
              <a:buChar char="§"/>
            </a:pPr>
            <a:r>
              <a:rPr lang="en-US" dirty="0"/>
              <a:t> Texture</a:t>
            </a:r>
          </a:p>
          <a:p>
            <a:pPr>
              <a:buFont typeface="Wingdings" panose="05000000000000000000" pitchFamily="2" charset="2"/>
              <a:buChar char="§"/>
            </a:pPr>
            <a:r>
              <a:rPr lang="en-US" dirty="0"/>
              <a:t> Pattern</a:t>
            </a:r>
          </a:p>
          <a:p>
            <a:pPr>
              <a:buFont typeface="Wingdings" panose="05000000000000000000" pitchFamily="2" charset="2"/>
              <a:buChar char="§"/>
            </a:pPr>
            <a:r>
              <a:rPr lang="en-US" dirty="0"/>
              <a:t> Shape</a:t>
            </a:r>
          </a:p>
          <a:p>
            <a:pPr>
              <a:buFont typeface="Wingdings" panose="05000000000000000000" pitchFamily="2" charset="2"/>
              <a:buChar char="§"/>
            </a:pPr>
            <a:r>
              <a:rPr lang="en-US" dirty="0"/>
              <a:t> Association</a:t>
            </a:r>
          </a:p>
        </p:txBody>
      </p:sp>
      <p:pic>
        <p:nvPicPr>
          <p:cNvPr id="1028" name="Picture 4" descr="Full Hd Images - Free Download on Freepik">
            <a:extLst>
              <a:ext uri="{FF2B5EF4-FFF2-40B4-BE49-F238E27FC236}">
                <a16:creationId xmlns:a16="http://schemas.microsoft.com/office/drawing/2014/main" id="{CF76F3C7-B1E1-3C21-FC47-B905149CE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884" y="3300899"/>
            <a:ext cx="3388762" cy="19379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acts About Leopards - Kruger National Park Leopard">
            <a:extLst>
              <a:ext uri="{FF2B5EF4-FFF2-40B4-BE49-F238E27FC236}">
                <a16:creationId xmlns:a16="http://schemas.microsoft.com/office/drawing/2014/main" id="{7FF07294-5569-ABF4-4B17-C25DD1511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064" y="2298681"/>
            <a:ext cx="3324307" cy="211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7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B1E4-5CB9-CED3-B034-78E77B7A5834}"/>
              </a:ext>
            </a:extLst>
          </p:cNvPr>
          <p:cNvSpPr>
            <a:spLocks noGrp="1"/>
          </p:cNvSpPr>
          <p:nvPr>
            <p:ph type="title"/>
          </p:nvPr>
        </p:nvSpPr>
        <p:spPr/>
        <p:txBody>
          <a:bodyPr/>
          <a:lstStyle/>
          <a:p>
            <a:r>
              <a:rPr lang="en-US" dirty="0"/>
              <a:t>MATHEMATICS IN COMPUTER VISION</a:t>
            </a:r>
          </a:p>
        </p:txBody>
      </p:sp>
      <p:sp>
        <p:nvSpPr>
          <p:cNvPr id="3" name="Content Placeholder 2">
            <a:extLst>
              <a:ext uri="{FF2B5EF4-FFF2-40B4-BE49-F238E27FC236}">
                <a16:creationId xmlns:a16="http://schemas.microsoft.com/office/drawing/2014/main" id="{045312C1-7A68-02CC-B598-470673415123}"/>
              </a:ext>
            </a:extLst>
          </p:cNvPr>
          <p:cNvSpPr>
            <a:spLocks noGrp="1"/>
          </p:cNvSpPr>
          <p:nvPr>
            <p:ph idx="1"/>
          </p:nvPr>
        </p:nvSpPr>
        <p:spPr/>
        <p:txBody>
          <a:bodyPr>
            <a:normAutofit/>
          </a:bodyPr>
          <a:lstStyle/>
          <a:p>
            <a:pPr lvl="1">
              <a:buFont typeface="Wingdings" panose="05000000000000000000" pitchFamily="2" charset="2"/>
              <a:buChar char="§"/>
            </a:pPr>
            <a:r>
              <a:rPr lang="en-US" dirty="0"/>
              <a:t>Calculus</a:t>
            </a:r>
          </a:p>
          <a:p>
            <a:pPr lvl="1">
              <a:buFont typeface="Wingdings" panose="05000000000000000000" pitchFamily="2" charset="2"/>
              <a:buChar char="§"/>
            </a:pPr>
            <a:r>
              <a:rPr lang="en-US" dirty="0"/>
              <a:t>Linear Algebra</a:t>
            </a:r>
          </a:p>
          <a:p>
            <a:pPr lvl="1">
              <a:buFont typeface="Wingdings" panose="05000000000000000000" pitchFamily="2" charset="2"/>
              <a:buChar char="§"/>
            </a:pPr>
            <a:r>
              <a:rPr lang="en-US" dirty="0"/>
              <a:t>Probabilities and Statistics</a:t>
            </a:r>
          </a:p>
          <a:p>
            <a:pPr lvl="1">
              <a:buFont typeface="Wingdings" panose="05000000000000000000" pitchFamily="2" charset="2"/>
              <a:buChar char="§"/>
            </a:pPr>
            <a:r>
              <a:rPr lang="en-US" dirty="0"/>
              <a:t>Signal Processing</a:t>
            </a:r>
          </a:p>
          <a:p>
            <a:pPr lvl="1">
              <a:buFont typeface="Wingdings" panose="05000000000000000000" pitchFamily="2" charset="2"/>
              <a:buChar char="§"/>
            </a:pPr>
            <a:r>
              <a:rPr lang="en-US" dirty="0"/>
              <a:t>Projective Geometry</a:t>
            </a:r>
          </a:p>
          <a:p>
            <a:pPr lvl="1">
              <a:buFont typeface="Wingdings" panose="05000000000000000000" pitchFamily="2" charset="2"/>
              <a:buChar char="§"/>
            </a:pPr>
            <a:r>
              <a:rPr lang="en-US" dirty="0"/>
              <a:t>Computational Geometry</a:t>
            </a:r>
          </a:p>
          <a:p>
            <a:pPr lvl="1">
              <a:buFont typeface="Wingdings" panose="05000000000000000000" pitchFamily="2" charset="2"/>
              <a:buChar char="§"/>
            </a:pPr>
            <a:r>
              <a:rPr lang="en-US" dirty="0"/>
              <a:t>Optimization Theory</a:t>
            </a:r>
          </a:p>
          <a:p>
            <a:pPr lvl="1">
              <a:buFont typeface="Wingdings" panose="05000000000000000000" pitchFamily="2" charset="2"/>
              <a:buChar char="§"/>
            </a:pPr>
            <a:r>
              <a:rPr lang="en-US" dirty="0"/>
              <a:t>Control Theory</a:t>
            </a:r>
          </a:p>
        </p:txBody>
      </p:sp>
    </p:spTree>
    <p:extLst>
      <p:ext uri="{BB962C8B-B14F-4D97-AF65-F5344CB8AC3E}">
        <p14:creationId xmlns:p14="http://schemas.microsoft.com/office/powerpoint/2010/main" val="57934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554C-08C2-DFC3-CFB7-414F03B27996}"/>
              </a:ext>
            </a:extLst>
          </p:cNvPr>
          <p:cNvSpPr>
            <a:spLocks noGrp="1"/>
          </p:cNvSpPr>
          <p:nvPr>
            <p:ph type="title"/>
          </p:nvPr>
        </p:nvSpPr>
        <p:spPr/>
        <p:txBody>
          <a:bodyPr/>
          <a:lstStyle/>
          <a:p>
            <a:r>
              <a:rPr lang="en-US" dirty="0"/>
              <a:t>COMPUTER VISION APPLICATIONS</a:t>
            </a:r>
          </a:p>
        </p:txBody>
      </p:sp>
      <p:sp>
        <p:nvSpPr>
          <p:cNvPr id="3" name="Content Placeholder 2">
            <a:extLst>
              <a:ext uri="{FF2B5EF4-FFF2-40B4-BE49-F238E27FC236}">
                <a16:creationId xmlns:a16="http://schemas.microsoft.com/office/drawing/2014/main" id="{1100D4E4-FD5C-0D76-CA3B-C628E8615F92}"/>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 Controlling processes</a:t>
            </a:r>
          </a:p>
          <a:p>
            <a:pPr>
              <a:buFont typeface="Wingdings" panose="05000000000000000000" pitchFamily="2" charset="2"/>
              <a:buChar char="§"/>
            </a:pPr>
            <a:r>
              <a:rPr lang="en-US" dirty="0"/>
              <a:t> Navigation</a:t>
            </a:r>
          </a:p>
          <a:p>
            <a:pPr>
              <a:buFont typeface="Wingdings" panose="05000000000000000000" pitchFamily="2" charset="2"/>
              <a:buChar char="§"/>
            </a:pPr>
            <a:r>
              <a:rPr lang="en-US" dirty="0"/>
              <a:t> Detecting events</a:t>
            </a:r>
          </a:p>
          <a:p>
            <a:pPr>
              <a:buFont typeface="Wingdings" panose="05000000000000000000" pitchFamily="2" charset="2"/>
              <a:buChar char="§"/>
            </a:pPr>
            <a:r>
              <a:rPr lang="en-US" dirty="0"/>
              <a:t> Organizing information</a:t>
            </a:r>
          </a:p>
          <a:p>
            <a:pPr>
              <a:buFont typeface="Wingdings" panose="05000000000000000000" pitchFamily="2" charset="2"/>
              <a:buChar char="§"/>
            </a:pPr>
            <a:r>
              <a:rPr lang="en-US" dirty="0"/>
              <a:t> Modeling objects or environments</a:t>
            </a:r>
          </a:p>
          <a:p>
            <a:pPr>
              <a:buFont typeface="Wingdings" panose="05000000000000000000" pitchFamily="2" charset="2"/>
              <a:buChar char="§"/>
            </a:pPr>
            <a:r>
              <a:rPr lang="en-US" dirty="0"/>
              <a:t> Interaction</a:t>
            </a:r>
          </a:p>
          <a:p>
            <a:pPr>
              <a:buFont typeface="Wingdings" panose="05000000000000000000" pitchFamily="2" charset="2"/>
              <a:buChar char="§"/>
            </a:pPr>
            <a:r>
              <a:rPr lang="en-US" dirty="0"/>
              <a:t> Automatic inspection, e.g. in manufacturing applications</a:t>
            </a:r>
          </a:p>
          <a:p>
            <a:pPr>
              <a:buFont typeface="Wingdings" panose="05000000000000000000" pitchFamily="2" charset="2"/>
              <a:buChar char="§"/>
            </a:pPr>
            <a:r>
              <a:rPr lang="en-US" dirty="0"/>
              <a:t> much more ......</a:t>
            </a:r>
          </a:p>
        </p:txBody>
      </p:sp>
    </p:spTree>
    <p:extLst>
      <p:ext uri="{BB962C8B-B14F-4D97-AF65-F5344CB8AC3E}">
        <p14:creationId xmlns:p14="http://schemas.microsoft.com/office/powerpoint/2010/main" val="182435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92E0E-E6F3-315B-D1BE-E3CBC0537CA7}"/>
              </a:ext>
            </a:extLst>
          </p:cNvPr>
          <p:cNvSpPr>
            <a:spLocks noGrp="1"/>
          </p:cNvSpPr>
          <p:nvPr>
            <p:ph type="title"/>
          </p:nvPr>
        </p:nvSpPr>
        <p:spPr/>
        <p:txBody>
          <a:bodyPr/>
          <a:lstStyle/>
          <a:p>
            <a:r>
              <a:rPr lang="en-US" dirty="0"/>
              <a:t>Optical Character Recognition(OCR) </a:t>
            </a:r>
          </a:p>
        </p:txBody>
      </p:sp>
      <p:pic>
        <p:nvPicPr>
          <p:cNvPr id="5" name="Content Placeholder 4">
            <a:extLst>
              <a:ext uri="{FF2B5EF4-FFF2-40B4-BE49-F238E27FC236}">
                <a16:creationId xmlns:a16="http://schemas.microsoft.com/office/drawing/2014/main" id="{3370A52C-1DBE-4462-8A62-EF28E0F43736}"/>
              </a:ext>
            </a:extLst>
          </p:cNvPr>
          <p:cNvPicPr>
            <a:picLocks noGrp="1" noChangeAspect="1"/>
          </p:cNvPicPr>
          <p:nvPr>
            <p:ph idx="1"/>
          </p:nvPr>
        </p:nvPicPr>
        <p:blipFill>
          <a:blip r:embed="rId3"/>
          <a:stretch>
            <a:fillRect/>
          </a:stretch>
        </p:blipFill>
        <p:spPr>
          <a:xfrm>
            <a:off x="1097280" y="2650665"/>
            <a:ext cx="3496163" cy="2172003"/>
          </a:xfrm>
        </p:spPr>
      </p:pic>
      <p:pic>
        <p:nvPicPr>
          <p:cNvPr id="7" name="Picture 6">
            <a:extLst>
              <a:ext uri="{FF2B5EF4-FFF2-40B4-BE49-F238E27FC236}">
                <a16:creationId xmlns:a16="http://schemas.microsoft.com/office/drawing/2014/main" id="{A3A76247-A839-4E74-8B35-FB4DA91C4849}"/>
              </a:ext>
            </a:extLst>
          </p:cNvPr>
          <p:cNvPicPr>
            <a:picLocks noChangeAspect="1"/>
          </p:cNvPicPr>
          <p:nvPr/>
        </p:nvPicPr>
        <p:blipFill>
          <a:blip r:embed="rId4"/>
          <a:stretch>
            <a:fillRect/>
          </a:stretch>
        </p:blipFill>
        <p:spPr>
          <a:xfrm>
            <a:off x="6340493" y="2443742"/>
            <a:ext cx="3448531" cy="2676899"/>
          </a:xfrm>
          <a:prstGeom prst="rect">
            <a:avLst/>
          </a:prstGeom>
        </p:spPr>
      </p:pic>
    </p:spTree>
    <p:extLst>
      <p:ext uri="{BB962C8B-B14F-4D97-AF65-F5344CB8AC3E}">
        <p14:creationId xmlns:p14="http://schemas.microsoft.com/office/powerpoint/2010/main" val="1467388441"/>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{A8FAA46C-7386-47A5-B1C6-D1958FBF211F}tf56160789_win32</Template>
  <TotalTime>52</TotalTime>
  <Words>884</Words>
  <Application>Microsoft Office PowerPoint</Application>
  <PresentationFormat>Widescreen</PresentationFormat>
  <Paragraphs>100</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Bookman Old Style</vt:lpstr>
      <vt:lpstr>Calibri</vt:lpstr>
      <vt:lpstr>Franklin Gothic Book</vt:lpstr>
      <vt:lpstr>Wingdings</vt:lpstr>
      <vt:lpstr>Custom</vt:lpstr>
      <vt:lpstr>Computer Vision</vt:lpstr>
      <vt:lpstr>Contents</vt:lpstr>
      <vt:lpstr>What is computer vision?</vt:lpstr>
      <vt:lpstr>Computer Vision Vs Human Vision</vt:lpstr>
      <vt:lpstr>Computer Vision System Methods</vt:lpstr>
      <vt:lpstr>Recognition Cues</vt:lpstr>
      <vt:lpstr>MATHEMATICS IN COMPUTER VISION</vt:lpstr>
      <vt:lpstr>COMPUTER VISION APPLICATIONS</vt:lpstr>
      <vt:lpstr>Optical Character Recognition(OCR) </vt:lpstr>
      <vt:lpstr>Target Recognition </vt:lpstr>
      <vt:lpstr>Interpretation of High-Resolution Satellite Images</vt:lpstr>
      <vt:lpstr>Traffic Monitoring </vt:lpstr>
      <vt:lpstr>Face Detection</vt:lpstr>
      <vt:lpstr>Sports</vt:lpstr>
      <vt:lpstr>Some Models Computer Vision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M FAISAL</dc:creator>
  <cp:lastModifiedBy>S M FAISAL</cp:lastModifiedBy>
  <cp:revision>2</cp:revision>
  <dcterms:created xsi:type="dcterms:W3CDTF">2024-07-02T13:23:22Z</dcterms:created>
  <dcterms:modified xsi:type="dcterms:W3CDTF">2024-07-02T14:17:13Z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